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2" roundtripDataSignature="AMtx7miLTYKxuKvcwxKTmdAiZFJl5hKWY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6.xml"/><Relationship Id="rId22" Type="http://customschemas.google.com/relationships/presentationmetadata" Target="metadata"/><Relationship Id="rId10" Type="http://schemas.openxmlformats.org/officeDocument/2006/relationships/slide" Target="slides/slide5.xml"/><Relationship Id="rId21"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bold.fntdata"/><Relationship Id="rId6" Type="http://schemas.openxmlformats.org/officeDocument/2006/relationships/slide" Target="slides/slide1.xml"/><Relationship Id="rId18"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s>
</file>

<file path=ppt/media/image1.gif>
</file>

<file path=ppt/media/image2.png>
</file>

<file path=ppt/media/image3.png>
</file>

<file path=ppt/media/image4.jpg>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 name="Google Shape;11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1aa2973e8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1aa2973e8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2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1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1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1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1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2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2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2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2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etyarn.io/yarn-clip/bfd5db65-74d7-47d2-aafd-f278f5ab4aae/gif" TargetMode="External"/><Relationship Id="rId4"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www.insidehighered.com/admissions/article/2020/12/14/u-texas-will-stop-using-controversial-algorithm-evaluate-phd" TargetMode="Externa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docs.google.com/document/d/1J9bcfwnesMHhHfDBrFRUqZztLzq7TrjzPO3_2jJDM5Y/edit?usp=sharin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www.hollywoodreporter.com/movies/movie-news/superman-american-way-dc-comics-1235032125/" TargetMode="Externa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gifer.com/en/BQIN" TargetMode="External"/><Relationship Id="rId4" Type="http://schemas.openxmlformats.org/officeDocument/2006/relationships/image" Target="../media/image5.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hyperlink" Target="https://www.roboticsbusinessreview.com/unmanned/unmanned-ground/pbs-science-show-nova-shines-its-spotlight-on-self-driving-car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hyperlink" Target="https://gal-dem.com/start-caring-about-coded-bias-the-netflix-hidden-gem-warning-us-about-ais-oppressive-potentia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www.cs.utexas.edu/users/ai-lab/downloadPublication.php?filename=http://www.cs.utexas.edu/users/nn/downloads/papers/waters.iaai13.pdf&amp;pubid=127269"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idx="1" type="subTitle"/>
          </p:nvPr>
        </p:nvSpPr>
        <p:spPr>
          <a:xfrm>
            <a:off x="311700" y="4002675"/>
            <a:ext cx="8520600" cy="7926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ctr">
              <a:lnSpc>
                <a:spcPct val="100000"/>
              </a:lnSpc>
              <a:spcBef>
                <a:spcPts val="0"/>
              </a:spcBef>
              <a:spcAft>
                <a:spcPts val="0"/>
              </a:spcAft>
              <a:buSzPct val="117647"/>
              <a:buNone/>
            </a:pPr>
            <a:r>
              <a:t/>
            </a:r>
            <a:endParaRPr/>
          </a:p>
          <a:p>
            <a:pPr indent="0" lvl="0" marL="0" rtl="0" algn="ctr">
              <a:lnSpc>
                <a:spcPct val="100000"/>
              </a:lnSpc>
              <a:spcBef>
                <a:spcPts val="0"/>
              </a:spcBef>
              <a:spcAft>
                <a:spcPts val="0"/>
              </a:spcAft>
              <a:buSzPct val="117647"/>
              <a:buNone/>
            </a:pPr>
            <a:r>
              <a:rPr lang="en"/>
              <a:t>How will you use your new powers and remain ethical?</a:t>
            </a:r>
            <a:endParaRPr/>
          </a:p>
        </p:txBody>
      </p:sp>
      <p:sp>
        <p:nvSpPr>
          <p:cNvPr id="55" name="Google Shape;55;p1"/>
          <p:cNvSpPr txBox="1"/>
          <p:nvPr/>
        </p:nvSpPr>
        <p:spPr>
          <a:xfrm>
            <a:off x="3327888" y="4661625"/>
            <a:ext cx="24882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Gif thanks to </a:t>
            </a:r>
            <a:r>
              <a:rPr b="0" i="0" lang="en" sz="1400" u="sng" cap="none" strike="noStrike">
                <a:solidFill>
                  <a:schemeClr val="hlink"/>
                </a:solidFill>
                <a:latin typeface="Arial"/>
                <a:ea typeface="Arial"/>
                <a:cs typeface="Arial"/>
                <a:sym typeface="Arial"/>
                <a:hlinkClick r:id="rId3"/>
              </a:rPr>
              <a:t>GetYarn</a:t>
            </a:r>
            <a:endParaRPr b="0" i="0" sz="1400" u="none" cap="none" strike="noStrike">
              <a:solidFill>
                <a:srgbClr val="000000"/>
              </a:solidFill>
              <a:latin typeface="Arial"/>
              <a:ea typeface="Arial"/>
              <a:cs typeface="Arial"/>
              <a:sym typeface="Arial"/>
            </a:endParaRPr>
          </a:p>
        </p:txBody>
      </p:sp>
      <p:pic>
        <p:nvPicPr>
          <p:cNvPr id="56" name="Google Shape;56;p1"/>
          <p:cNvPicPr preferRelativeResize="0"/>
          <p:nvPr/>
        </p:nvPicPr>
        <p:blipFill rotWithShape="1">
          <a:blip r:embed="rId4">
            <a:alphaModFix/>
          </a:blip>
          <a:srcRect b="0" l="0" r="0" t="0"/>
          <a:stretch/>
        </p:blipFill>
        <p:spPr>
          <a:xfrm>
            <a:off x="713875" y="224600"/>
            <a:ext cx="7716250" cy="3980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n"/>
              <a:t>Follow-up Article on GRADE Admissions Algorithm</a:t>
            </a:r>
            <a:endParaRPr/>
          </a:p>
        </p:txBody>
      </p:sp>
      <p:sp>
        <p:nvSpPr>
          <p:cNvPr id="118" name="Google Shape;118;p9"/>
          <p:cNvSpPr txBox="1"/>
          <p:nvPr>
            <p:ph idx="1" type="body"/>
          </p:nvPr>
        </p:nvSpPr>
        <p:spPr>
          <a:xfrm>
            <a:off x="311700" y="3196875"/>
            <a:ext cx="8520600" cy="1854300"/>
          </a:xfrm>
          <a:prstGeom prst="rect">
            <a:avLst/>
          </a:prstGeom>
          <a:noFill/>
          <a:ln>
            <a:noFill/>
          </a:ln>
        </p:spPr>
        <p:txBody>
          <a:bodyPr anchorCtr="0" anchor="t" bIns="91425" lIns="91425" spcFirstLastPara="1" rIns="91425" wrap="square" tIns="91425">
            <a:normAutofit lnSpcReduction="10000"/>
          </a:bodyPr>
          <a:lstStyle/>
          <a:p>
            <a:pPr indent="0" lvl="0" marL="0" rtl="0" algn="ctr">
              <a:lnSpc>
                <a:spcPct val="115000"/>
              </a:lnSpc>
              <a:spcBef>
                <a:spcPts val="0"/>
              </a:spcBef>
              <a:spcAft>
                <a:spcPts val="0"/>
              </a:spcAft>
              <a:buClr>
                <a:schemeClr val="dk1"/>
              </a:buClr>
              <a:buSzPts val="1100"/>
              <a:buFont typeface="Arial"/>
              <a:buNone/>
            </a:pPr>
            <a:r>
              <a:rPr lang="en" u="sng">
                <a:solidFill>
                  <a:schemeClr val="accent5"/>
                </a:solidFill>
                <a:hlinkClick r:id="rId3">
                  <a:extLst>
                    <a:ext uri="{A12FA001-AC4F-418D-AE19-62706E023703}">
                      <ahyp:hlinkClr val="tx"/>
                    </a:ext>
                  </a:extLst>
                </a:hlinkClick>
              </a:rPr>
              <a:t>https://www.insidehighered.com/admissions/article/2020/12/14/u-texas-will-stop-using-controversial-algorithm-evaluate-phd</a:t>
            </a:r>
            <a:endParaRPr/>
          </a:p>
          <a:p>
            <a:pPr indent="0" lvl="0" marL="0" rtl="0" algn="ctr">
              <a:lnSpc>
                <a:spcPct val="115000"/>
              </a:lnSpc>
              <a:spcBef>
                <a:spcPts val="1200"/>
              </a:spcBef>
              <a:spcAft>
                <a:spcPts val="1200"/>
              </a:spcAft>
              <a:buSzPts val="1800"/>
              <a:buNone/>
            </a:pPr>
            <a:r>
              <a:rPr lang="en"/>
              <a:t>Time permitting, we will read the above article that discusses some of the ethical problems with the GRADE algorithm.  If time does not permit, please read this article on your own when you have time.</a:t>
            </a:r>
            <a:endParaRPr/>
          </a:p>
        </p:txBody>
      </p:sp>
      <p:pic>
        <p:nvPicPr>
          <p:cNvPr id="119" name="Google Shape;119;p9"/>
          <p:cNvPicPr preferRelativeResize="0"/>
          <p:nvPr/>
        </p:nvPicPr>
        <p:blipFill rotWithShape="1">
          <a:blip r:embed="rId4">
            <a:alphaModFix/>
          </a:blip>
          <a:srcRect b="0" l="0" r="0" t="0"/>
          <a:stretch/>
        </p:blipFill>
        <p:spPr>
          <a:xfrm>
            <a:off x="3025175" y="1076075"/>
            <a:ext cx="3093651" cy="2062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Open Discussion:</a:t>
            </a:r>
            <a:endParaRPr/>
          </a:p>
        </p:txBody>
      </p:sp>
      <p:sp>
        <p:nvSpPr>
          <p:cNvPr id="125" name="Google Shape;125;p10"/>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rmAutofit lnSpcReduction="20000"/>
          </a:bodyPr>
          <a:lstStyle/>
          <a:p>
            <a:pPr indent="0" lvl="0" marL="0" rtl="0" algn="ctr">
              <a:lnSpc>
                <a:spcPct val="115000"/>
              </a:lnSpc>
              <a:spcBef>
                <a:spcPts val="0"/>
              </a:spcBef>
              <a:spcAft>
                <a:spcPts val="0"/>
              </a:spcAft>
              <a:buSzPts val="1800"/>
              <a:buNone/>
            </a:pPr>
            <a:r>
              <a:rPr b="1" lang="en" sz="1900"/>
              <a:t>What other ethical issues do you want yourself and your classmates to consider as you move into the professional world of data science?</a:t>
            </a:r>
            <a:endParaRPr b="1" sz="1900"/>
          </a:p>
          <a:p>
            <a:pPr indent="0" lvl="0" marL="0" rtl="0" algn="ctr">
              <a:lnSpc>
                <a:spcPct val="115000"/>
              </a:lnSpc>
              <a:spcBef>
                <a:spcPts val="1200"/>
              </a:spcBef>
              <a:spcAft>
                <a:spcPts val="0"/>
              </a:spcAft>
              <a:buSzPts val="1800"/>
              <a:buNone/>
            </a:pPr>
            <a:r>
              <a:t/>
            </a:r>
            <a:endParaRPr b="1" sz="1900"/>
          </a:p>
          <a:p>
            <a:pPr indent="0" lvl="0" marL="0" rtl="0" algn="ctr">
              <a:lnSpc>
                <a:spcPct val="115000"/>
              </a:lnSpc>
              <a:spcBef>
                <a:spcPts val="1200"/>
              </a:spcBef>
              <a:spcAft>
                <a:spcPts val="0"/>
              </a:spcAft>
              <a:buSzPts val="1800"/>
              <a:buNone/>
            </a:pPr>
            <a:r>
              <a:rPr b="1" lang="en" sz="1900"/>
              <a:t>In order to guide the conversation, please:</a:t>
            </a:r>
            <a:endParaRPr b="1" sz="1900"/>
          </a:p>
          <a:p>
            <a:pPr indent="0" lvl="0" marL="0" rtl="0" algn="ctr">
              <a:lnSpc>
                <a:spcPct val="115000"/>
              </a:lnSpc>
              <a:spcBef>
                <a:spcPts val="1200"/>
              </a:spcBef>
              <a:spcAft>
                <a:spcPts val="0"/>
              </a:spcAft>
              <a:buSzPts val="1800"/>
              <a:buNone/>
            </a:pPr>
            <a:r>
              <a:rPr b="1" lang="en" sz="1900" u="sng">
                <a:solidFill>
                  <a:schemeClr val="hlink"/>
                </a:solidFill>
                <a:hlinkClick r:id="rId3"/>
              </a:rPr>
              <a:t>Open This Document</a:t>
            </a:r>
            <a:endParaRPr b="1" sz="1900"/>
          </a:p>
          <a:p>
            <a:pPr indent="0" lvl="0" marL="0" rtl="0" algn="ctr">
              <a:lnSpc>
                <a:spcPct val="115000"/>
              </a:lnSpc>
              <a:spcBef>
                <a:spcPts val="1200"/>
              </a:spcBef>
              <a:spcAft>
                <a:spcPts val="0"/>
              </a:spcAft>
              <a:buSzPts val="1800"/>
              <a:buNone/>
            </a:pPr>
            <a:r>
              <a:rPr b="1" lang="en" sz="1900"/>
              <a:t>Make a copy</a:t>
            </a:r>
            <a:endParaRPr b="1" sz="1900"/>
          </a:p>
          <a:p>
            <a:pPr indent="0" lvl="0" marL="0" rtl="0" algn="ctr">
              <a:lnSpc>
                <a:spcPct val="115000"/>
              </a:lnSpc>
              <a:spcBef>
                <a:spcPts val="1200"/>
              </a:spcBef>
              <a:spcAft>
                <a:spcPts val="0"/>
              </a:spcAft>
              <a:buSzPts val="1800"/>
              <a:buNone/>
            </a:pPr>
            <a:r>
              <a:rPr b="1" lang="en" sz="1900"/>
              <a:t>Fill it in during your discussion</a:t>
            </a:r>
            <a:endParaRPr b="1" sz="1900"/>
          </a:p>
          <a:p>
            <a:pPr indent="0" lvl="0" marL="0" rtl="0" algn="ctr">
              <a:lnSpc>
                <a:spcPct val="115000"/>
              </a:lnSpc>
              <a:spcBef>
                <a:spcPts val="1200"/>
              </a:spcBef>
              <a:spcAft>
                <a:spcPts val="1200"/>
              </a:spcAft>
              <a:buSzPts val="1800"/>
              <a:buNone/>
            </a:pPr>
            <a:r>
              <a:rPr b="1" lang="en" sz="1900"/>
              <a:t>If possible, print a copy and place it near your computer</a:t>
            </a:r>
            <a:endParaRPr b="1" sz="19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n"/>
              <a:t>Summary</a:t>
            </a:r>
            <a:endParaRPr/>
          </a:p>
        </p:txBody>
      </p:sp>
      <p:sp>
        <p:nvSpPr>
          <p:cNvPr id="131" name="Google Shape;131;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Your new superpowers in data science can be used for good or bad. I encourage you to proactively and consciously choose good every time.</a:t>
            </a:r>
            <a:endParaRPr/>
          </a:p>
          <a:p>
            <a:pPr indent="-342900" lvl="0" marL="457200" rtl="0" algn="l">
              <a:lnSpc>
                <a:spcPct val="115000"/>
              </a:lnSpc>
              <a:spcBef>
                <a:spcPts val="0"/>
              </a:spcBef>
              <a:spcAft>
                <a:spcPts val="0"/>
              </a:spcAft>
              <a:buSzPts val="1800"/>
              <a:buChar char="●"/>
            </a:pPr>
            <a:r>
              <a:rPr lang="en"/>
              <a:t>There are ethical choices we must face when we incorporate models that may be biased.</a:t>
            </a:r>
            <a:endParaRPr/>
          </a:p>
          <a:p>
            <a:pPr indent="-342900" lvl="0" marL="457200" rtl="0" algn="l">
              <a:lnSpc>
                <a:spcPct val="115000"/>
              </a:lnSpc>
              <a:spcBef>
                <a:spcPts val="0"/>
              </a:spcBef>
              <a:spcAft>
                <a:spcPts val="0"/>
              </a:spcAft>
              <a:buSzPts val="1800"/>
              <a:buChar char="●"/>
            </a:pPr>
            <a:r>
              <a:rPr lang="en"/>
              <a:t>There are considerations to evaluate when using your abilities in the decision making process.</a:t>
            </a:r>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2"/>
          <p:cNvSpPr txBox="1"/>
          <p:nvPr>
            <p:ph type="ctrTitle"/>
          </p:nvPr>
        </p:nvSpPr>
        <p:spPr>
          <a:xfrm>
            <a:off x="311700" y="744575"/>
            <a:ext cx="8520600" cy="792600"/>
          </a:xfrm>
          <a:prstGeom prst="rect">
            <a:avLst/>
          </a:prstGeom>
          <a:noFill/>
          <a:ln>
            <a:noFill/>
          </a:ln>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Agenda</a:t>
            </a:r>
            <a:endParaRPr/>
          </a:p>
        </p:txBody>
      </p:sp>
      <p:sp>
        <p:nvSpPr>
          <p:cNvPr id="62" name="Google Shape;62;p2"/>
          <p:cNvSpPr txBox="1"/>
          <p:nvPr>
            <p:ph idx="1" type="subTitle"/>
          </p:nvPr>
        </p:nvSpPr>
        <p:spPr>
          <a:xfrm>
            <a:off x="1501500" y="1537175"/>
            <a:ext cx="6141000" cy="2626500"/>
          </a:xfrm>
          <a:prstGeom prst="rect">
            <a:avLst/>
          </a:prstGeom>
          <a:noFill/>
          <a:ln>
            <a:noFill/>
          </a:ln>
        </p:spPr>
        <p:txBody>
          <a:bodyPr anchorCtr="0" anchor="t" bIns="91425" lIns="91425" spcFirstLastPara="1" rIns="91425" wrap="square" tIns="91425">
            <a:normAutofit fontScale="77500" lnSpcReduction="10000"/>
          </a:bodyPr>
          <a:lstStyle/>
          <a:p>
            <a:pPr indent="-366395" lvl="0" marL="457200" rtl="0" algn="l">
              <a:lnSpc>
                <a:spcPct val="100000"/>
              </a:lnSpc>
              <a:spcBef>
                <a:spcPts val="0"/>
              </a:spcBef>
              <a:spcAft>
                <a:spcPts val="0"/>
              </a:spcAft>
              <a:buSzPct val="100000"/>
              <a:buChar char="●"/>
            </a:pPr>
            <a:r>
              <a:rPr lang="en"/>
              <a:t>What is Ethics?</a:t>
            </a:r>
            <a:endParaRPr/>
          </a:p>
          <a:p>
            <a:pPr indent="-366395" lvl="0" marL="457200" rtl="0" algn="l">
              <a:lnSpc>
                <a:spcPct val="100000"/>
              </a:lnSpc>
              <a:spcBef>
                <a:spcPts val="0"/>
              </a:spcBef>
              <a:spcAft>
                <a:spcPts val="0"/>
              </a:spcAft>
              <a:buSzPct val="100000"/>
              <a:buChar char="●"/>
            </a:pPr>
            <a:r>
              <a:rPr lang="en"/>
              <a:t>Moral use of Data Science Superpowers</a:t>
            </a:r>
            <a:endParaRPr/>
          </a:p>
          <a:p>
            <a:pPr indent="-366395" lvl="0" marL="457200" rtl="0" algn="l">
              <a:lnSpc>
                <a:spcPct val="100000"/>
              </a:lnSpc>
              <a:spcBef>
                <a:spcPts val="0"/>
              </a:spcBef>
              <a:spcAft>
                <a:spcPts val="0"/>
              </a:spcAft>
              <a:buSzPct val="100000"/>
              <a:buChar char="●"/>
            </a:pPr>
            <a:r>
              <a:rPr lang="en"/>
              <a:t>Immoral use of Data Science Superpowers</a:t>
            </a:r>
            <a:endParaRPr/>
          </a:p>
          <a:p>
            <a:pPr indent="-366395" lvl="0" marL="457200" rtl="0" algn="l">
              <a:lnSpc>
                <a:spcPct val="100000"/>
              </a:lnSpc>
              <a:spcBef>
                <a:spcPts val="0"/>
              </a:spcBef>
              <a:spcAft>
                <a:spcPts val="0"/>
              </a:spcAft>
              <a:buSzPct val="100000"/>
              <a:buChar char="●"/>
            </a:pPr>
            <a:r>
              <a:rPr lang="en"/>
              <a:t>Ethical Choices</a:t>
            </a:r>
            <a:endParaRPr/>
          </a:p>
          <a:p>
            <a:pPr indent="-366395" lvl="0" marL="457200" rtl="0" algn="l">
              <a:lnSpc>
                <a:spcPct val="100000"/>
              </a:lnSpc>
              <a:spcBef>
                <a:spcPts val="0"/>
              </a:spcBef>
              <a:spcAft>
                <a:spcPts val="0"/>
              </a:spcAft>
              <a:buSzPct val="100000"/>
              <a:buChar char="●"/>
            </a:pPr>
            <a:r>
              <a:rPr lang="en"/>
              <a:t>Considerations</a:t>
            </a:r>
            <a:endParaRPr/>
          </a:p>
          <a:p>
            <a:pPr indent="-366395" lvl="0" marL="457200" rtl="0" algn="l">
              <a:lnSpc>
                <a:spcPct val="100000"/>
              </a:lnSpc>
              <a:spcBef>
                <a:spcPts val="0"/>
              </a:spcBef>
              <a:spcAft>
                <a:spcPts val="0"/>
              </a:spcAft>
              <a:buSzPct val="100000"/>
              <a:buChar char="●"/>
            </a:pPr>
            <a:r>
              <a:rPr lang="en"/>
              <a:t>Case Study</a:t>
            </a:r>
            <a:endParaRPr/>
          </a:p>
          <a:p>
            <a:pPr indent="-366395" lvl="0" marL="457200" rtl="0" algn="l">
              <a:lnSpc>
                <a:spcPct val="100000"/>
              </a:lnSpc>
              <a:spcBef>
                <a:spcPts val="0"/>
              </a:spcBef>
              <a:spcAft>
                <a:spcPts val="0"/>
              </a:spcAft>
              <a:buSzPct val="100000"/>
              <a:buChar char="●"/>
            </a:pPr>
            <a:r>
              <a:rPr lang="en"/>
              <a:t>Open Discussion</a:t>
            </a:r>
            <a:endParaRPr/>
          </a:p>
          <a:p>
            <a:pPr indent="-366395" lvl="0" marL="457200" rtl="0" algn="l">
              <a:lnSpc>
                <a:spcPct val="100000"/>
              </a:lnSpc>
              <a:spcBef>
                <a:spcPts val="0"/>
              </a:spcBef>
              <a:spcAft>
                <a:spcPts val="0"/>
              </a:spcAft>
              <a:buSzPct val="100000"/>
              <a:buChar char="●"/>
            </a:pPr>
            <a:r>
              <a:rPr lang="en"/>
              <a:t>Summary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g11aa2973e88_0_5"/>
          <p:cNvSpPr txBox="1"/>
          <p:nvPr>
            <p:ph type="ctrTitle"/>
          </p:nvPr>
        </p:nvSpPr>
        <p:spPr>
          <a:xfrm>
            <a:off x="220675" y="744575"/>
            <a:ext cx="8520600" cy="79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Announcement</a:t>
            </a:r>
            <a:endParaRPr/>
          </a:p>
        </p:txBody>
      </p:sp>
      <p:sp>
        <p:nvSpPr>
          <p:cNvPr id="68" name="Google Shape;68;g11aa2973e88_0_5"/>
          <p:cNvSpPr txBox="1"/>
          <p:nvPr>
            <p:ph idx="1" type="subTitle"/>
          </p:nvPr>
        </p:nvSpPr>
        <p:spPr>
          <a:xfrm>
            <a:off x="220675" y="1709200"/>
            <a:ext cx="8520600" cy="3321600"/>
          </a:xfrm>
          <a:prstGeom prst="rect">
            <a:avLst/>
          </a:prstGeom>
        </p:spPr>
        <p:txBody>
          <a:bodyPr anchorCtr="0" anchor="t" bIns="91425" lIns="91425" spcFirstLastPara="1" rIns="91425" wrap="square" tIns="91425">
            <a:normAutofit/>
          </a:bodyPr>
          <a:lstStyle/>
          <a:p>
            <a:pPr indent="-406400" lvl="0" marL="457200" rtl="0" algn="l">
              <a:spcBef>
                <a:spcPts val="0"/>
              </a:spcBef>
              <a:spcAft>
                <a:spcPts val="0"/>
              </a:spcAft>
              <a:buSzPts val="2800"/>
              <a:buChar char="-"/>
            </a:pPr>
            <a:r>
              <a:rPr lang="en"/>
              <a:t>Core assignments are due Friday 9 am</a:t>
            </a:r>
            <a:endParaRPr/>
          </a:p>
          <a:p>
            <a:pPr indent="-406400" lvl="0" marL="457200" rtl="0" algn="l">
              <a:spcBef>
                <a:spcPts val="0"/>
              </a:spcBef>
              <a:spcAft>
                <a:spcPts val="0"/>
              </a:spcAft>
              <a:buSzPts val="2800"/>
              <a:buChar char="-"/>
            </a:pPr>
            <a:r>
              <a:rPr lang="en"/>
              <a:t>Project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3"/>
          <p:cNvSpPr txBox="1"/>
          <p:nvPr>
            <p:ph type="ctrTitle"/>
          </p:nvPr>
        </p:nvSpPr>
        <p:spPr>
          <a:xfrm>
            <a:off x="311700" y="744575"/>
            <a:ext cx="8520600" cy="475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990"/>
              <a:buNone/>
            </a:pPr>
            <a:r>
              <a:rPr lang="en" sz="2500"/>
              <a:t>What is Ethics?</a:t>
            </a:r>
            <a:endParaRPr sz="2500"/>
          </a:p>
        </p:txBody>
      </p:sp>
      <p:sp>
        <p:nvSpPr>
          <p:cNvPr id="74" name="Google Shape;74;p3"/>
          <p:cNvSpPr txBox="1"/>
          <p:nvPr>
            <p:ph idx="1" type="subTitle"/>
          </p:nvPr>
        </p:nvSpPr>
        <p:spPr>
          <a:xfrm>
            <a:off x="311700" y="1282725"/>
            <a:ext cx="8520600" cy="3437700"/>
          </a:xfrm>
          <a:prstGeom prst="rect">
            <a:avLst/>
          </a:prstGeom>
          <a:noFill/>
          <a:ln>
            <a:noFill/>
          </a:ln>
        </p:spPr>
        <p:txBody>
          <a:bodyPr anchorCtr="0" anchor="t" bIns="91425" lIns="91425" spcFirstLastPara="1" rIns="91425" wrap="square" tIns="91425">
            <a:normAutofit fontScale="25000" lnSpcReduction="20000"/>
          </a:bodyPr>
          <a:lstStyle/>
          <a:p>
            <a:pPr indent="-355600" lvl="0" marL="457200" rtl="0" algn="l">
              <a:lnSpc>
                <a:spcPct val="115000"/>
              </a:lnSpc>
              <a:spcBef>
                <a:spcPts val="0"/>
              </a:spcBef>
              <a:spcAft>
                <a:spcPts val="0"/>
              </a:spcAft>
              <a:buClr>
                <a:srgbClr val="212529"/>
              </a:buClr>
              <a:buSzPct val="100000"/>
              <a:buFont typeface="Roboto"/>
              <a:buChar char="●"/>
            </a:pPr>
            <a:r>
              <a:rPr lang="en" sz="8000">
                <a:solidFill>
                  <a:srgbClr val="212529"/>
                </a:solidFill>
                <a:highlight>
                  <a:srgbClr val="FFFFFF"/>
                </a:highlight>
                <a:latin typeface="Roboto"/>
                <a:ea typeface="Roboto"/>
                <a:cs typeface="Roboto"/>
                <a:sym typeface="Roboto"/>
              </a:rPr>
              <a:t>Ethics is based on well-founded standards.</a:t>
            </a:r>
            <a:endParaRPr sz="8000">
              <a:solidFill>
                <a:srgbClr val="212529"/>
              </a:solidFill>
              <a:highlight>
                <a:srgbClr val="FFFFFF"/>
              </a:highlight>
              <a:latin typeface="Roboto"/>
              <a:ea typeface="Roboto"/>
              <a:cs typeface="Roboto"/>
              <a:sym typeface="Roboto"/>
            </a:endParaRPr>
          </a:p>
          <a:p>
            <a:pPr indent="0" lvl="0" marL="457200" rtl="0" algn="l">
              <a:lnSpc>
                <a:spcPct val="115000"/>
              </a:lnSpc>
              <a:spcBef>
                <a:spcPts val="1200"/>
              </a:spcBef>
              <a:spcAft>
                <a:spcPts val="0"/>
              </a:spcAft>
              <a:buSzPct val="140000"/>
              <a:buNone/>
            </a:pPr>
            <a:r>
              <a:t/>
            </a:r>
            <a:endParaRPr sz="8000">
              <a:solidFill>
                <a:srgbClr val="212529"/>
              </a:solidFill>
              <a:highlight>
                <a:srgbClr val="FFFFFF"/>
              </a:highlight>
              <a:latin typeface="Roboto"/>
              <a:ea typeface="Roboto"/>
              <a:cs typeface="Roboto"/>
              <a:sym typeface="Roboto"/>
            </a:endParaRPr>
          </a:p>
          <a:p>
            <a:pPr indent="-355600" lvl="0" marL="457200" rtl="0" algn="l">
              <a:lnSpc>
                <a:spcPct val="115000"/>
              </a:lnSpc>
              <a:spcBef>
                <a:spcPts val="1200"/>
              </a:spcBef>
              <a:spcAft>
                <a:spcPts val="0"/>
              </a:spcAft>
              <a:buClr>
                <a:srgbClr val="212529"/>
              </a:buClr>
              <a:buSzPct val="100000"/>
              <a:buFont typeface="Roboto"/>
              <a:buChar char="●"/>
            </a:pPr>
            <a:r>
              <a:rPr lang="en" sz="8000">
                <a:solidFill>
                  <a:srgbClr val="212529"/>
                </a:solidFill>
                <a:highlight>
                  <a:srgbClr val="FFFFFF"/>
                </a:highlight>
                <a:latin typeface="Roboto"/>
                <a:ea typeface="Roboto"/>
                <a:cs typeface="Roboto"/>
                <a:sym typeface="Roboto"/>
              </a:rPr>
              <a:t>Consider your rights, obligations, benefits to society, fairness, or specific virtues.</a:t>
            </a:r>
            <a:endParaRPr sz="8000">
              <a:solidFill>
                <a:srgbClr val="212529"/>
              </a:solidFill>
              <a:highlight>
                <a:srgbClr val="FFFFFF"/>
              </a:highlight>
              <a:latin typeface="Roboto"/>
              <a:ea typeface="Roboto"/>
              <a:cs typeface="Roboto"/>
              <a:sym typeface="Roboto"/>
            </a:endParaRPr>
          </a:p>
          <a:p>
            <a:pPr indent="0" lvl="0" marL="457200" rtl="0" algn="l">
              <a:lnSpc>
                <a:spcPct val="115000"/>
              </a:lnSpc>
              <a:spcBef>
                <a:spcPts val="1200"/>
              </a:spcBef>
              <a:spcAft>
                <a:spcPts val="0"/>
              </a:spcAft>
              <a:buSzPct val="140000"/>
              <a:buNone/>
            </a:pPr>
            <a:r>
              <a:t/>
            </a:r>
            <a:endParaRPr sz="8000">
              <a:solidFill>
                <a:srgbClr val="212529"/>
              </a:solidFill>
              <a:highlight>
                <a:srgbClr val="FFFFFF"/>
              </a:highlight>
              <a:latin typeface="Roboto"/>
              <a:ea typeface="Roboto"/>
              <a:cs typeface="Roboto"/>
              <a:sym typeface="Roboto"/>
            </a:endParaRPr>
          </a:p>
          <a:p>
            <a:pPr indent="-355600" lvl="0" marL="457200" rtl="0" algn="l">
              <a:lnSpc>
                <a:spcPct val="115000"/>
              </a:lnSpc>
              <a:spcBef>
                <a:spcPts val="1200"/>
              </a:spcBef>
              <a:spcAft>
                <a:spcPts val="0"/>
              </a:spcAft>
              <a:buClr>
                <a:srgbClr val="212529"/>
              </a:buClr>
              <a:buSzPct val="100000"/>
              <a:buFont typeface="Roboto"/>
              <a:buChar char="●"/>
            </a:pPr>
            <a:r>
              <a:rPr lang="en" sz="8000">
                <a:solidFill>
                  <a:srgbClr val="212529"/>
                </a:solidFill>
                <a:highlight>
                  <a:srgbClr val="FFFFFF"/>
                </a:highlight>
                <a:latin typeface="Roboto"/>
                <a:ea typeface="Roboto"/>
                <a:cs typeface="Roboto"/>
                <a:sym typeface="Roboto"/>
              </a:rPr>
              <a:t>Issues often include religion, gender, ethnicity, age, political views, and conflicts of interest.</a:t>
            </a:r>
            <a:endParaRPr sz="8000">
              <a:solidFill>
                <a:srgbClr val="212529"/>
              </a:solidFill>
              <a:highlight>
                <a:srgbClr val="FFFFFF"/>
              </a:highlight>
              <a:latin typeface="Roboto"/>
              <a:ea typeface="Roboto"/>
              <a:cs typeface="Roboto"/>
              <a:sym typeface="Roboto"/>
            </a:endParaRPr>
          </a:p>
          <a:p>
            <a:pPr indent="0" lvl="0" marL="457200" rtl="0" algn="l">
              <a:lnSpc>
                <a:spcPct val="115000"/>
              </a:lnSpc>
              <a:spcBef>
                <a:spcPts val="1200"/>
              </a:spcBef>
              <a:spcAft>
                <a:spcPts val="0"/>
              </a:spcAft>
              <a:buSzPct val="191978"/>
              <a:buNone/>
            </a:pPr>
            <a:r>
              <a:t/>
            </a:r>
            <a:endParaRPr sz="5834">
              <a:solidFill>
                <a:srgbClr val="212529"/>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Clr>
                <a:schemeClr val="dk1"/>
              </a:buClr>
              <a:buSzPct val="100000"/>
              <a:buFont typeface="Arial"/>
              <a:buNone/>
            </a:pPr>
            <a:r>
              <a:t/>
            </a:r>
            <a:endParaRPr sz="1100">
              <a:solidFill>
                <a:schemeClr val="dk1"/>
              </a:solidFill>
            </a:endParaRPr>
          </a:p>
          <a:p>
            <a:pPr indent="0" lvl="0" marL="0" rtl="0" algn="ctr">
              <a:lnSpc>
                <a:spcPct val="100000"/>
              </a:lnSpc>
              <a:spcBef>
                <a:spcPts val="0"/>
              </a:spcBef>
              <a:spcAft>
                <a:spcPts val="0"/>
              </a:spcAft>
              <a:buSzPts val="28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Moral Use of Data Science Superpowers:</a:t>
            </a:r>
            <a:endParaRPr/>
          </a:p>
        </p:txBody>
      </p:sp>
      <p:sp>
        <p:nvSpPr>
          <p:cNvPr id="80" name="Google Shape;80;p4"/>
          <p:cNvSpPr txBox="1"/>
          <p:nvPr>
            <p:ph idx="1" type="body"/>
          </p:nvPr>
        </p:nvSpPr>
        <p:spPr>
          <a:xfrm>
            <a:off x="311700" y="1152475"/>
            <a:ext cx="39585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You can: </a:t>
            </a:r>
            <a:endParaRPr/>
          </a:p>
          <a:p>
            <a:pPr indent="-342900" lvl="0" marL="457200" rtl="0" algn="l">
              <a:lnSpc>
                <a:spcPct val="115000"/>
              </a:lnSpc>
              <a:spcBef>
                <a:spcPts val="1200"/>
              </a:spcBef>
              <a:spcAft>
                <a:spcPts val="0"/>
              </a:spcAft>
              <a:buSzPts val="1800"/>
              <a:buAutoNum type="arabicPeriod"/>
            </a:pPr>
            <a:r>
              <a:rPr lang="en"/>
              <a:t>Create ‘intelligent machines’</a:t>
            </a:r>
            <a:endParaRPr/>
          </a:p>
          <a:p>
            <a:pPr indent="-342900" lvl="0" marL="457200" rtl="0" algn="l">
              <a:lnSpc>
                <a:spcPct val="115000"/>
              </a:lnSpc>
              <a:spcBef>
                <a:spcPts val="0"/>
              </a:spcBef>
              <a:spcAft>
                <a:spcPts val="0"/>
              </a:spcAft>
              <a:buSzPts val="1800"/>
              <a:buAutoNum type="arabicPeriod"/>
            </a:pPr>
            <a:r>
              <a:rPr lang="en"/>
              <a:t>Predict the future</a:t>
            </a:r>
            <a:endParaRPr/>
          </a:p>
          <a:p>
            <a:pPr indent="-342900" lvl="0" marL="457200" rtl="0" algn="l">
              <a:lnSpc>
                <a:spcPct val="115000"/>
              </a:lnSpc>
              <a:spcBef>
                <a:spcPts val="0"/>
              </a:spcBef>
              <a:spcAft>
                <a:spcPts val="0"/>
              </a:spcAft>
              <a:buSzPts val="1800"/>
              <a:buAutoNum type="arabicPeriod"/>
            </a:pPr>
            <a:r>
              <a:rPr lang="en"/>
              <a:t>Diagnose disease</a:t>
            </a:r>
            <a:endParaRPr/>
          </a:p>
          <a:p>
            <a:pPr indent="-342900" lvl="0" marL="457200" rtl="0" algn="l">
              <a:lnSpc>
                <a:spcPct val="115000"/>
              </a:lnSpc>
              <a:spcBef>
                <a:spcPts val="0"/>
              </a:spcBef>
              <a:spcAft>
                <a:spcPts val="0"/>
              </a:spcAft>
              <a:buSzPts val="1800"/>
              <a:buAutoNum type="arabicPeriod"/>
            </a:pPr>
            <a:r>
              <a:rPr lang="en"/>
              <a:t>Save time and money</a:t>
            </a:r>
            <a:endParaRPr/>
          </a:p>
          <a:p>
            <a:pPr indent="-342900" lvl="0" marL="457200" rtl="0" algn="l">
              <a:lnSpc>
                <a:spcPct val="115000"/>
              </a:lnSpc>
              <a:spcBef>
                <a:spcPts val="0"/>
              </a:spcBef>
              <a:spcAft>
                <a:spcPts val="0"/>
              </a:spcAft>
              <a:buSzPts val="1800"/>
              <a:buAutoNum type="arabicPeriod"/>
            </a:pPr>
            <a:r>
              <a:rPr lang="en"/>
              <a:t>Help countless people</a:t>
            </a:r>
            <a:endParaRPr/>
          </a:p>
          <a:p>
            <a:pPr indent="-342900" lvl="0" marL="457200" rtl="0" algn="l">
              <a:lnSpc>
                <a:spcPct val="115000"/>
              </a:lnSpc>
              <a:spcBef>
                <a:spcPts val="0"/>
              </a:spcBef>
              <a:spcAft>
                <a:spcPts val="0"/>
              </a:spcAft>
              <a:buSzPts val="1800"/>
              <a:buAutoNum type="arabicPeriod"/>
            </a:pPr>
            <a:r>
              <a:rPr lang="en"/>
              <a:t>Change lives</a:t>
            </a:r>
            <a:endParaRPr/>
          </a:p>
        </p:txBody>
      </p:sp>
      <p:sp>
        <p:nvSpPr>
          <p:cNvPr id="81" name="Google Shape;81;p4"/>
          <p:cNvSpPr txBox="1"/>
          <p:nvPr/>
        </p:nvSpPr>
        <p:spPr>
          <a:xfrm>
            <a:off x="4572675" y="4235400"/>
            <a:ext cx="3623100" cy="3849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rgbClr val="000000"/>
                </a:solidFill>
                <a:latin typeface="Arial"/>
                <a:ea typeface="Arial"/>
                <a:cs typeface="Arial"/>
                <a:sym typeface="Arial"/>
              </a:rPr>
              <a:t>Image thanks to </a:t>
            </a:r>
            <a:r>
              <a:rPr b="0" i="0" lang="en" sz="1300" u="sng" cap="none" strike="noStrike">
                <a:solidFill>
                  <a:schemeClr val="hlink"/>
                </a:solidFill>
                <a:latin typeface="Arial"/>
                <a:ea typeface="Arial"/>
                <a:cs typeface="Arial"/>
                <a:sym typeface="Arial"/>
                <a:hlinkClick r:id="rId3"/>
              </a:rPr>
              <a:t>The Hollywood Reporter</a:t>
            </a:r>
            <a:endParaRPr b="0" i="0" sz="1300" u="none" cap="none" strike="noStrike">
              <a:solidFill>
                <a:srgbClr val="000000"/>
              </a:solidFill>
              <a:latin typeface="Arial"/>
              <a:ea typeface="Arial"/>
              <a:cs typeface="Arial"/>
              <a:sym typeface="Arial"/>
            </a:endParaRPr>
          </a:p>
        </p:txBody>
      </p:sp>
      <p:pic>
        <p:nvPicPr>
          <p:cNvPr id="82" name="Google Shape;82;p4"/>
          <p:cNvPicPr preferRelativeResize="0"/>
          <p:nvPr/>
        </p:nvPicPr>
        <p:blipFill rotWithShape="1">
          <a:blip r:embed="rId4">
            <a:alphaModFix/>
          </a:blip>
          <a:srcRect b="0" l="0" r="0" t="0"/>
          <a:stretch/>
        </p:blipFill>
        <p:spPr>
          <a:xfrm>
            <a:off x="4099725" y="1225800"/>
            <a:ext cx="4568999" cy="28252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Immoral use of Data Science Superpowers:</a:t>
            </a:r>
            <a:endParaRPr/>
          </a:p>
        </p:txBody>
      </p:sp>
      <p:sp>
        <p:nvSpPr>
          <p:cNvPr id="88" name="Google Shape;88;p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2000"/>
              <a:t>You can also:</a:t>
            </a:r>
            <a:endParaRPr sz="2000"/>
          </a:p>
          <a:p>
            <a:pPr indent="-355600" lvl="0" marL="457200" rtl="0" algn="l">
              <a:lnSpc>
                <a:spcPct val="115000"/>
              </a:lnSpc>
              <a:spcBef>
                <a:spcPts val="1200"/>
              </a:spcBef>
              <a:spcAft>
                <a:spcPts val="0"/>
              </a:spcAft>
              <a:buSzPts val="2000"/>
              <a:buAutoNum type="arabicPeriod"/>
            </a:pPr>
            <a:r>
              <a:rPr lang="en" sz="2000"/>
              <a:t>Exploit people</a:t>
            </a:r>
            <a:endParaRPr sz="2000"/>
          </a:p>
          <a:p>
            <a:pPr indent="-355600" lvl="0" marL="457200" rtl="0" algn="l">
              <a:lnSpc>
                <a:spcPct val="115000"/>
              </a:lnSpc>
              <a:spcBef>
                <a:spcPts val="0"/>
              </a:spcBef>
              <a:spcAft>
                <a:spcPts val="0"/>
              </a:spcAft>
              <a:buSzPts val="2000"/>
              <a:buAutoNum type="arabicPeriod"/>
            </a:pPr>
            <a:r>
              <a:rPr lang="en" sz="2000"/>
              <a:t>Invade privacy</a:t>
            </a:r>
            <a:endParaRPr sz="2000"/>
          </a:p>
          <a:p>
            <a:pPr indent="-355600" lvl="0" marL="457200" rtl="0" algn="l">
              <a:lnSpc>
                <a:spcPct val="115000"/>
              </a:lnSpc>
              <a:spcBef>
                <a:spcPts val="0"/>
              </a:spcBef>
              <a:spcAft>
                <a:spcPts val="0"/>
              </a:spcAft>
              <a:buSzPts val="2000"/>
              <a:buAutoNum type="arabicPeriod"/>
            </a:pPr>
            <a:r>
              <a:rPr lang="en" sz="2000"/>
              <a:t>Manipulate public opinion</a:t>
            </a:r>
            <a:endParaRPr sz="2000"/>
          </a:p>
          <a:p>
            <a:pPr indent="-355600" lvl="0" marL="457200" rtl="0" algn="l">
              <a:lnSpc>
                <a:spcPct val="115000"/>
              </a:lnSpc>
              <a:spcBef>
                <a:spcPts val="0"/>
              </a:spcBef>
              <a:spcAft>
                <a:spcPts val="0"/>
              </a:spcAft>
              <a:buSzPts val="2000"/>
              <a:buAutoNum type="arabicPeriod"/>
            </a:pPr>
            <a:r>
              <a:rPr lang="en" sz="2000"/>
              <a:t>Perpetuate bias and inequality</a:t>
            </a:r>
            <a:endParaRPr sz="2000"/>
          </a:p>
          <a:p>
            <a:pPr indent="-355600" lvl="0" marL="457200" rtl="0" algn="l">
              <a:lnSpc>
                <a:spcPct val="115000"/>
              </a:lnSpc>
              <a:spcBef>
                <a:spcPts val="0"/>
              </a:spcBef>
              <a:spcAft>
                <a:spcPts val="0"/>
              </a:spcAft>
              <a:buSzPts val="2000"/>
              <a:buAutoNum type="arabicPeriod"/>
            </a:pPr>
            <a:r>
              <a:rPr lang="en" sz="2000"/>
              <a:t>Cause direct and indirect harm</a:t>
            </a:r>
            <a:endParaRPr sz="2000"/>
          </a:p>
        </p:txBody>
      </p:sp>
      <p:sp>
        <p:nvSpPr>
          <p:cNvPr id="89" name="Google Shape;89;p5"/>
          <p:cNvSpPr txBox="1"/>
          <p:nvPr/>
        </p:nvSpPr>
        <p:spPr>
          <a:xfrm>
            <a:off x="5247338" y="3825175"/>
            <a:ext cx="24882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Arial"/>
                <a:ea typeface="Arial"/>
                <a:cs typeface="Arial"/>
                <a:sym typeface="Arial"/>
              </a:rPr>
              <a:t>Gif thanks to </a:t>
            </a:r>
            <a:r>
              <a:rPr b="0" i="0" lang="en" sz="1200" u="sng" cap="none" strike="noStrike">
                <a:solidFill>
                  <a:schemeClr val="hlink"/>
                </a:solidFill>
                <a:latin typeface="Arial"/>
                <a:ea typeface="Arial"/>
                <a:cs typeface="Arial"/>
                <a:sym typeface="Arial"/>
                <a:hlinkClick r:id="rId3"/>
              </a:rPr>
              <a:t>Gifer</a:t>
            </a:r>
            <a:endParaRPr b="0" i="0" sz="1200" u="none" cap="none" strike="noStrike">
              <a:solidFill>
                <a:srgbClr val="000000"/>
              </a:solidFill>
              <a:latin typeface="Arial"/>
              <a:ea typeface="Arial"/>
              <a:cs typeface="Arial"/>
              <a:sym typeface="Arial"/>
            </a:endParaRPr>
          </a:p>
        </p:txBody>
      </p:sp>
      <p:pic>
        <p:nvPicPr>
          <p:cNvPr id="90" name="Google Shape;90;p5"/>
          <p:cNvPicPr preferRelativeResize="0"/>
          <p:nvPr/>
        </p:nvPicPr>
        <p:blipFill rotWithShape="1">
          <a:blip r:embed="rId4">
            <a:alphaModFix/>
          </a:blip>
          <a:srcRect b="0" l="0" r="0" t="0"/>
          <a:stretch/>
        </p:blipFill>
        <p:spPr>
          <a:xfrm>
            <a:off x="4462625" y="1236473"/>
            <a:ext cx="4057650" cy="2272175"/>
          </a:xfrm>
          <a:prstGeom prst="rect">
            <a:avLst/>
          </a:prstGeom>
          <a:noFill/>
          <a:ln>
            <a:noFill/>
          </a:ln>
        </p:spPr>
      </p:pic>
    </p:spTree>
  </p:cSld>
  <p:clrMapOvr>
    <a:masterClrMapping/>
  </p:clrMapOvr>
  <mc:AlternateContent>
    <mc:Choice Requires="p14">
      <p:transition spd="slow" p14:dur="24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Some ethical choices are very difficult!</a:t>
            </a:r>
            <a:endParaRPr/>
          </a:p>
        </p:txBody>
      </p:sp>
      <p:sp>
        <p:nvSpPr>
          <p:cNvPr id="96" name="Google Shape;96;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SzPts val="1800"/>
              <a:buNone/>
            </a:pPr>
            <a:r>
              <a:rPr lang="en" sz="2800">
                <a:solidFill>
                  <a:schemeClr val="dk1"/>
                </a:solidFill>
              </a:rPr>
              <a:t>Examples:</a:t>
            </a:r>
            <a:endParaRPr sz="2800">
              <a:solidFill>
                <a:schemeClr val="dk1"/>
              </a:solidFill>
            </a:endParaRPr>
          </a:p>
          <a:p>
            <a:pPr indent="-342900" lvl="0" marL="457200" marR="0" rtl="0" algn="l">
              <a:lnSpc>
                <a:spcPct val="115000"/>
              </a:lnSpc>
              <a:spcBef>
                <a:spcPts val="1200"/>
              </a:spcBef>
              <a:spcAft>
                <a:spcPts val="0"/>
              </a:spcAft>
              <a:buSzPts val="1800"/>
              <a:buAutoNum type="arabicPeriod"/>
            </a:pPr>
            <a:r>
              <a:rPr lang="en" sz="2800">
                <a:solidFill>
                  <a:schemeClr val="dk1"/>
                </a:solidFill>
              </a:rPr>
              <a:t>Self-driving cars</a:t>
            </a:r>
            <a:endParaRPr sz="2800">
              <a:solidFill>
                <a:schemeClr val="dk1"/>
              </a:solidFill>
            </a:endParaRPr>
          </a:p>
          <a:p>
            <a:pPr indent="-342900" lvl="0" marL="457200" marR="0" rtl="0" algn="l">
              <a:lnSpc>
                <a:spcPct val="115000"/>
              </a:lnSpc>
              <a:spcBef>
                <a:spcPts val="0"/>
              </a:spcBef>
              <a:spcAft>
                <a:spcPts val="0"/>
              </a:spcAft>
              <a:buSzPts val="1800"/>
              <a:buAutoNum type="arabicPeriod"/>
            </a:pPr>
            <a:r>
              <a:rPr lang="en" sz="2800">
                <a:solidFill>
                  <a:schemeClr val="dk1"/>
                </a:solidFill>
              </a:rPr>
              <a:t>Health Care Systems</a:t>
            </a:r>
            <a:endParaRPr sz="2800">
              <a:solidFill>
                <a:schemeClr val="dk1"/>
              </a:solidFill>
            </a:endParaRPr>
          </a:p>
          <a:p>
            <a:pPr indent="-342900" lvl="0" marL="457200" marR="0" rtl="0" algn="l">
              <a:lnSpc>
                <a:spcPct val="115000"/>
              </a:lnSpc>
              <a:spcBef>
                <a:spcPts val="0"/>
              </a:spcBef>
              <a:spcAft>
                <a:spcPts val="0"/>
              </a:spcAft>
              <a:buSzPts val="1800"/>
              <a:buAutoNum type="arabicPeriod"/>
            </a:pPr>
            <a:r>
              <a:rPr lang="en" sz="2800">
                <a:solidFill>
                  <a:schemeClr val="dk1"/>
                </a:solidFill>
              </a:rPr>
              <a:t>Insurance claims</a:t>
            </a:r>
            <a:endParaRPr sz="2800">
              <a:solidFill>
                <a:schemeClr val="dk1"/>
              </a:solidFill>
            </a:endParaRPr>
          </a:p>
          <a:p>
            <a:pPr indent="-342900" lvl="0" marL="457200" marR="0" rtl="0" algn="l">
              <a:lnSpc>
                <a:spcPct val="115000"/>
              </a:lnSpc>
              <a:spcBef>
                <a:spcPts val="0"/>
              </a:spcBef>
              <a:spcAft>
                <a:spcPts val="0"/>
              </a:spcAft>
              <a:buSzPts val="1800"/>
              <a:buAutoNum type="arabicPeriod"/>
            </a:pPr>
            <a:r>
              <a:rPr lang="en" sz="2800">
                <a:solidFill>
                  <a:schemeClr val="dk1"/>
                </a:solidFill>
              </a:rPr>
              <a:t>Loan risks</a:t>
            </a:r>
            <a:endParaRPr sz="2800">
              <a:solidFill>
                <a:schemeClr val="dk1"/>
              </a:solidFill>
            </a:endParaRPr>
          </a:p>
        </p:txBody>
      </p:sp>
      <p:pic>
        <p:nvPicPr>
          <p:cNvPr id="97" name="Google Shape;97;p6"/>
          <p:cNvPicPr preferRelativeResize="0"/>
          <p:nvPr/>
        </p:nvPicPr>
        <p:blipFill rotWithShape="1">
          <a:blip r:embed="rId3">
            <a:alphaModFix/>
          </a:blip>
          <a:srcRect b="0" l="0" r="0" t="0"/>
          <a:stretch/>
        </p:blipFill>
        <p:spPr>
          <a:xfrm>
            <a:off x="4640325" y="1284350"/>
            <a:ext cx="4238100" cy="3107201"/>
          </a:xfrm>
          <a:prstGeom prst="rect">
            <a:avLst/>
          </a:prstGeom>
          <a:noFill/>
          <a:ln>
            <a:noFill/>
          </a:ln>
        </p:spPr>
      </p:pic>
      <p:sp>
        <p:nvSpPr>
          <p:cNvPr id="98" name="Google Shape;98;p6"/>
          <p:cNvSpPr txBox="1"/>
          <p:nvPr/>
        </p:nvSpPr>
        <p:spPr>
          <a:xfrm>
            <a:off x="4640325" y="4703625"/>
            <a:ext cx="42381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Image thanks to </a:t>
            </a:r>
            <a:r>
              <a:rPr b="0" i="0" lang="en" sz="1400" u="sng" cap="none" strike="noStrike">
                <a:solidFill>
                  <a:schemeClr val="hlink"/>
                </a:solidFill>
                <a:latin typeface="Arial"/>
                <a:ea typeface="Arial"/>
                <a:cs typeface="Arial"/>
                <a:sym typeface="Arial"/>
                <a:hlinkClick r:id="rId4"/>
              </a:rPr>
              <a:t>Robotics Business Review</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Some choices require consideration</a:t>
            </a:r>
            <a:endParaRPr/>
          </a:p>
        </p:txBody>
      </p:sp>
      <p:sp>
        <p:nvSpPr>
          <p:cNvPr id="104" name="Google Shape;104;p7"/>
          <p:cNvSpPr txBox="1"/>
          <p:nvPr>
            <p:ph idx="1" type="body"/>
          </p:nvPr>
        </p:nvSpPr>
        <p:spPr>
          <a:xfrm>
            <a:off x="311700" y="1112025"/>
            <a:ext cx="4561500" cy="3416400"/>
          </a:xfrm>
          <a:prstGeom prst="rect">
            <a:avLst/>
          </a:prstGeom>
          <a:noFill/>
          <a:ln>
            <a:noFill/>
          </a:ln>
        </p:spPr>
        <p:txBody>
          <a:bodyPr anchorCtr="0" anchor="t" bIns="91425" lIns="91425" spcFirstLastPara="1" rIns="91425" wrap="square" tIns="91425">
            <a:normAutofit/>
          </a:bodyPr>
          <a:lstStyle/>
          <a:p>
            <a:pPr indent="-406400" lvl="0" marL="914400" rtl="0" algn="l">
              <a:lnSpc>
                <a:spcPct val="115000"/>
              </a:lnSpc>
              <a:spcBef>
                <a:spcPts val="0"/>
              </a:spcBef>
              <a:spcAft>
                <a:spcPts val="0"/>
              </a:spcAft>
              <a:buClr>
                <a:schemeClr val="dk1"/>
              </a:buClr>
              <a:buSzPts val="2800"/>
              <a:buAutoNum type="arabicPeriod"/>
            </a:pPr>
            <a:r>
              <a:rPr lang="en" sz="2800">
                <a:solidFill>
                  <a:schemeClr val="dk1"/>
                </a:solidFill>
              </a:rPr>
              <a:t>Data gathering and consent</a:t>
            </a:r>
            <a:endParaRPr sz="2800">
              <a:solidFill>
                <a:schemeClr val="dk1"/>
              </a:solidFill>
            </a:endParaRPr>
          </a:p>
          <a:p>
            <a:pPr indent="-406400" lvl="0" marL="914400" rtl="0" algn="l">
              <a:lnSpc>
                <a:spcPct val="115000"/>
              </a:lnSpc>
              <a:spcBef>
                <a:spcPts val="0"/>
              </a:spcBef>
              <a:spcAft>
                <a:spcPts val="0"/>
              </a:spcAft>
              <a:buClr>
                <a:schemeClr val="dk1"/>
              </a:buClr>
              <a:buSzPts val="2800"/>
              <a:buAutoNum type="arabicPeriod"/>
            </a:pPr>
            <a:r>
              <a:rPr lang="en" sz="2800">
                <a:solidFill>
                  <a:schemeClr val="dk1"/>
                </a:solidFill>
              </a:rPr>
              <a:t>Coded biases</a:t>
            </a:r>
            <a:endParaRPr sz="2800">
              <a:solidFill>
                <a:schemeClr val="dk1"/>
              </a:solidFill>
            </a:endParaRPr>
          </a:p>
          <a:p>
            <a:pPr indent="-406400" lvl="0" marL="914400" rtl="0" algn="l">
              <a:lnSpc>
                <a:spcPct val="115000"/>
              </a:lnSpc>
              <a:spcBef>
                <a:spcPts val="0"/>
              </a:spcBef>
              <a:spcAft>
                <a:spcPts val="0"/>
              </a:spcAft>
              <a:buClr>
                <a:schemeClr val="dk1"/>
              </a:buClr>
              <a:buSzPts val="2800"/>
              <a:buAutoNum type="arabicPeriod"/>
            </a:pPr>
            <a:r>
              <a:rPr lang="en" sz="2800">
                <a:solidFill>
                  <a:schemeClr val="dk1"/>
                </a:solidFill>
              </a:rPr>
              <a:t>Targeted ads</a:t>
            </a:r>
            <a:endParaRPr sz="2800">
              <a:solidFill>
                <a:schemeClr val="dk1"/>
              </a:solidFill>
            </a:endParaRPr>
          </a:p>
          <a:p>
            <a:pPr indent="-406400" lvl="0" marL="914400" rtl="0" algn="l">
              <a:lnSpc>
                <a:spcPct val="115000"/>
              </a:lnSpc>
              <a:spcBef>
                <a:spcPts val="0"/>
              </a:spcBef>
              <a:spcAft>
                <a:spcPts val="0"/>
              </a:spcAft>
              <a:buClr>
                <a:schemeClr val="dk1"/>
              </a:buClr>
              <a:buSzPts val="2800"/>
              <a:buAutoNum type="arabicPeriod"/>
            </a:pPr>
            <a:r>
              <a:rPr lang="en" sz="2800">
                <a:solidFill>
                  <a:schemeClr val="dk1"/>
                </a:solidFill>
              </a:rPr>
              <a:t>Other issues to consider?</a:t>
            </a:r>
            <a:endParaRPr sz="2800">
              <a:solidFill>
                <a:schemeClr val="dk1"/>
              </a:solidFill>
            </a:endParaRPr>
          </a:p>
        </p:txBody>
      </p:sp>
      <p:pic>
        <p:nvPicPr>
          <p:cNvPr id="105" name="Google Shape;105;p7"/>
          <p:cNvPicPr preferRelativeResize="0"/>
          <p:nvPr/>
        </p:nvPicPr>
        <p:blipFill rotWithShape="1">
          <a:blip r:embed="rId3">
            <a:alphaModFix/>
          </a:blip>
          <a:srcRect b="0" l="0" r="0" t="0"/>
          <a:stretch/>
        </p:blipFill>
        <p:spPr>
          <a:xfrm>
            <a:off x="4774975" y="1294075"/>
            <a:ext cx="4130100" cy="2734099"/>
          </a:xfrm>
          <a:prstGeom prst="rect">
            <a:avLst/>
          </a:prstGeom>
          <a:noFill/>
          <a:ln>
            <a:noFill/>
          </a:ln>
        </p:spPr>
      </p:pic>
      <p:sp>
        <p:nvSpPr>
          <p:cNvPr id="106" name="Google Shape;106;p7"/>
          <p:cNvSpPr txBox="1"/>
          <p:nvPr/>
        </p:nvSpPr>
        <p:spPr>
          <a:xfrm>
            <a:off x="5100175" y="4258150"/>
            <a:ext cx="34797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Image thanks to </a:t>
            </a:r>
            <a:r>
              <a:rPr b="0" i="0" lang="en" sz="1400" u="sng" cap="none" strike="noStrike">
                <a:solidFill>
                  <a:schemeClr val="hlink"/>
                </a:solidFill>
                <a:latin typeface="Arial"/>
                <a:ea typeface="Arial"/>
                <a:cs typeface="Arial"/>
                <a:sym typeface="Arial"/>
                <a:hlinkClick r:id="rId4"/>
              </a:rPr>
              <a:t>gal-dem</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Case Study Breakout Groups</a:t>
            </a:r>
            <a:endParaRPr/>
          </a:p>
        </p:txBody>
      </p:sp>
      <p:sp>
        <p:nvSpPr>
          <p:cNvPr id="112" name="Google Shape;112;p8"/>
          <p:cNvSpPr txBox="1"/>
          <p:nvPr>
            <p:ph idx="1" type="body"/>
          </p:nvPr>
        </p:nvSpPr>
        <p:spPr>
          <a:xfrm>
            <a:off x="311700" y="1165050"/>
            <a:ext cx="8520600" cy="3416400"/>
          </a:xfrm>
          <a:prstGeom prst="rect">
            <a:avLst/>
          </a:prstGeom>
          <a:noFill/>
          <a:ln>
            <a:noFill/>
          </a:ln>
        </p:spPr>
        <p:txBody>
          <a:bodyPr anchorCtr="0" anchor="t" bIns="91425" lIns="91425" spcFirstLastPara="1" rIns="91425" wrap="square" tIns="91425">
            <a:normAutofit/>
          </a:bodyPr>
          <a:lstStyle/>
          <a:p>
            <a:pPr indent="-412750" lvl="0" marL="457200" rtl="0" algn="l">
              <a:lnSpc>
                <a:spcPct val="115000"/>
              </a:lnSpc>
              <a:spcBef>
                <a:spcPts val="0"/>
              </a:spcBef>
              <a:spcAft>
                <a:spcPts val="0"/>
              </a:spcAft>
              <a:buSzPts val="2900"/>
              <a:buAutoNum type="arabicPeriod"/>
            </a:pPr>
            <a:r>
              <a:rPr lang="en" sz="2900"/>
              <a:t>Breakout groups: </a:t>
            </a:r>
            <a:r>
              <a:rPr b="1" lang="en" sz="2900"/>
              <a:t>10 Minutes</a:t>
            </a:r>
            <a:endParaRPr b="1" sz="2900"/>
          </a:p>
          <a:p>
            <a:pPr indent="-387350" lvl="1" marL="914400" rtl="0" algn="l">
              <a:lnSpc>
                <a:spcPct val="115000"/>
              </a:lnSpc>
              <a:spcBef>
                <a:spcPts val="0"/>
              </a:spcBef>
              <a:spcAft>
                <a:spcPts val="0"/>
              </a:spcAft>
              <a:buSzPts val="2500"/>
              <a:buAutoNum type="alphaLcPeriod"/>
            </a:pPr>
            <a:r>
              <a:rPr lang="en" sz="2500"/>
              <a:t>Discuss the </a:t>
            </a:r>
            <a:r>
              <a:rPr lang="en" sz="2500" u="sng">
                <a:solidFill>
                  <a:schemeClr val="hlink"/>
                </a:solidFill>
                <a:hlinkClick r:id="rId3"/>
              </a:rPr>
              <a:t>abstract</a:t>
            </a:r>
            <a:r>
              <a:rPr lang="en" sz="2500"/>
              <a:t>:</a:t>
            </a:r>
            <a:endParaRPr sz="2500"/>
          </a:p>
          <a:p>
            <a:pPr indent="-387350" lvl="2" marL="1371600" rtl="0" algn="l">
              <a:lnSpc>
                <a:spcPct val="115000"/>
              </a:lnSpc>
              <a:spcBef>
                <a:spcPts val="0"/>
              </a:spcBef>
              <a:spcAft>
                <a:spcPts val="0"/>
              </a:spcAft>
              <a:buSzPts val="2500"/>
              <a:buAutoNum type="romanLcPeriod"/>
            </a:pPr>
            <a:r>
              <a:rPr lang="en" sz="2500"/>
              <a:t>Benefits?</a:t>
            </a:r>
            <a:endParaRPr sz="2500"/>
          </a:p>
          <a:p>
            <a:pPr indent="-387350" lvl="2" marL="1371600" rtl="0" algn="l">
              <a:lnSpc>
                <a:spcPct val="115000"/>
              </a:lnSpc>
              <a:spcBef>
                <a:spcPts val="0"/>
              </a:spcBef>
              <a:spcAft>
                <a:spcPts val="0"/>
              </a:spcAft>
              <a:buSzPts val="2500"/>
              <a:buAutoNum type="romanLcPeriod"/>
            </a:pPr>
            <a:r>
              <a:rPr lang="en" sz="2500"/>
              <a:t>Ethical considerations?</a:t>
            </a:r>
            <a:endParaRPr sz="2500"/>
          </a:p>
          <a:p>
            <a:pPr indent="-387350" lvl="2" marL="1371600" rtl="0" algn="l">
              <a:lnSpc>
                <a:spcPct val="115000"/>
              </a:lnSpc>
              <a:spcBef>
                <a:spcPts val="0"/>
              </a:spcBef>
              <a:spcAft>
                <a:spcPts val="0"/>
              </a:spcAft>
              <a:buSzPts val="2500"/>
              <a:buAutoNum type="romanLcPeriod"/>
            </a:pPr>
            <a:r>
              <a:rPr lang="en" sz="2500"/>
              <a:t>Potential problems?</a:t>
            </a:r>
            <a:endParaRPr sz="2500"/>
          </a:p>
          <a:p>
            <a:pPr indent="-387350" lvl="1" marL="914400" rtl="0" algn="l">
              <a:lnSpc>
                <a:spcPct val="115000"/>
              </a:lnSpc>
              <a:spcBef>
                <a:spcPts val="0"/>
              </a:spcBef>
              <a:spcAft>
                <a:spcPts val="0"/>
              </a:spcAft>
              <a:buSzPts val="2500"/>
              <a:buAutoNum type="alphaLcPeriod"/>
            </a:pPr>
            <a:r>
              <a:rPr lang="en" sz="2500"/>
              <a:t>Be ready to share one topic that came up.</a:t>
            </a:r>
            <a:endParaRPr sz="25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